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85" r:id="rId3"/>
    <p:sldId id="286" r:id="rId4"/>
    <p:sldId id="287" r:id="rId5"/>
    <p:sldId id="288" r:id="rId6"/>
    <p:sldId id="296" r:id="rId7"/>
    <p:sldId id="291" r:id="rId8"/>
    <p:sldId id="293" r:id="rId9"/>
    <p:sldId id="294" r:id="rId10"/>
    <p:sldId id="295" r:id="rId11"/>
    <p:sldId id="290" r:id="rId12"/>
    <p:sldId id="298" r:id="rId13"/>
    <p:sldId id="299" r:id="rId14"/>
    <p:sldId id="300" r:id="rId15"/>
    <p:sldId id="297" r:id="rId16"/>
    <p:sldId id="284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</p:sldIdLst>
  <p:sldSz cx="9144000" cy="5143500" type="screen16x9"/>
  <p:notesSz cx="6858000" cy="9144000"/>
  <p:embeddedFontLst>
    <p:embeddedFont>
      <p:font typeface="Muli Regular" panose="020B0604020202020204" charset="0"/>
      <p:regular r:id="rId46"/>
      <p:bold r:id="rId47"/>
      <p:italic r:id="rId48"/>
      <p:boldItalic r:id="rId49"/>
    </p:embeddedFont>
    <p:embeddedFont>
      <p:font typeface="Muli" pitchFamily="2" charset="0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Lexend Deca" pitchFamily="2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F7979C-A8A3-40AC-BEE1-8B57F57AFDFC}">
  <a:tblStyle styleId="{42F7979C-A8A3-40AC-BEE1-8B57F57AFD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1965" autoAdjust="0"/>
  </p:normalViewPr>
  <p:slideViewPr>
    <p:cSldViewPr snapToGrid="0">
      <p:cViewPr varScale="1">
        <p:scale>
          <a:sx n="23" d="100"/>
          <a:sy n="23" d="100"/>
        </p:scale>
        <p:origin x="36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03103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tv.vn/trong-nuoc/40-so-vu-tai-nan-giao-thong-lien-quan-den-viec-su-dung-ruou-bia-20180905104730471.htm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706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132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084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537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065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866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972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232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631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36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68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6675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987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084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918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856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8842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1417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3003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98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8874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038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say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rượu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lái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bị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lên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án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bởi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chỉ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đem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lại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thiệt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hại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chính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thân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xế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còn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gây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thương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vong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hay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kéo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tính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những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vô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tội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Theo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kê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Tổng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cụ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đường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bộ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2018,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hơn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40%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vụ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tai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nạn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giao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điều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khiển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phương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rượu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Qua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nhận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thấy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rằng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yêu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cầu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nay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chính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nào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tỷ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lệ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rủi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xuống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mức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thấp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nhất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VTV.vn, “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kê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Tổng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cục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Đường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bộ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thấy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hơn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40%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vụ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tai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nạn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giao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điều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khiển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phương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rượu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”. Available: </a:t>
            </a:r>
            <a:r>
              <a:rPr lang="en-US" sz="1100" b="0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https://vtv.vn/trong-nuoc/40-so-vu-tai-nan-giao-thong-lien-quan-den-viec-su-dung-ruou-bia-20180905104730471.htm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[Accessed 3 December 2019]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23945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9439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1100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385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5102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77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5105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9919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0736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8f85e62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8f85e62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2753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912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Mục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tiêu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lâu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dài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nghiên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cứu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nhắm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đến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bằng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camera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qua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nhận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chỉ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bất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thường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xế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tỉnh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táo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ở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thái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buồn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ngủ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hoặc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dưới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tác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rượu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ma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túy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139700" indent="0">
              <a:buNone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phạm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vi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đề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lần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này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nhóm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chỉ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hạn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chế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ở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kiểm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nồng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cồn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qua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thiết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bị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cảm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biến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vật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nhằm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xây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dựng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lái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phép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chức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lv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tin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xế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lưu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trữ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tin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nhận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xế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lv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thái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xế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lái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lvl="1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Trước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khởi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nếu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vượt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mức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cồn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phép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sẽ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vô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khởi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lvl="1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điều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khiển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tự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kiểm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thời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nếu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vượt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mức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cồn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phép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sẽ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gửi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báo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ty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pháp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tùy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chiến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lược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mỗi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ty,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thời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phát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tín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còi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báo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báo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phương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giao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xung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đề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phòng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né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tránh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lv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hành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định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vị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vị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qua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44545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143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4875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09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671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vi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Esp8266</a:t>
            </a:r>
          </a:p>
          <a:p>
            <a:pPr lv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cảm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biến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MQ3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chỉ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nồng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cồn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Điều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khiển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relay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tác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kích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hoạt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ngắt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khởi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chuông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chơi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nghiệm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2"/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Giải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pháp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phần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mềm</a:t>
            </a:r>
            <a:endParaRPr lang="en-US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Arduino IDE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lập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thư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&lt;firebase???&gt;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giao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tiếp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Firebase RD.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cấu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wifi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qua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chức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SmartConfig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55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8066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“</a:t>
            </a:r>
            <a:endParaRPr sz="72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xend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muli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.png"/><Relationship Id="rId18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20.png"/><Relationship Id="rId12" Type="http://schemas.openxmlformats.org/officeDocument/2006/relationships/image" Target="../media/image17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28.png"/><Relationship Id="rId1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85800" y="884611"/>
            <a:ext cx="5297514" cy="20800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/>
              <a:t>Báo cáo đề tài NCKH sinh viên 2019-2020</a:t>
            </a:r>
            <a:br>
              <a:rPr lang="en" sz="2000" b="0" dirty="0" smtClean="0"/>
            </a:br>
            <a:r>
              <a:rPr lang="en" sz="2800" dirty="0" smtClean="0"/>
              <a:t>HỆ THỐNG QUẢN LÝ &amp; </a:t>
            </a:r>
            <a:br>
              <a:rPr lang="en" sz="2800" dirty="0" smtClean="0"/>
            </a:br>
            <a:r>
              <a:rPr lang="en" sz="2800" dirty="0" smtClean="0"/>
              <a:t>KIỂM TRA TRẠNG THÁI CỦA TÀI XẾ KHI LƯU THÔNG</a:t>
            </a:r>
            <a:endParaRPr sz="2800"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1613" y="687631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0;p13"/>
          <p:cNvSpPr txBox="1">
            <a:spLocks/>
          </p:cNvSpPr>
          <p:nvPr/>
        </p:nvSpPr>
        <p:spPr>
          <a:xfrm>
            <a:off x="685800" y="2743200"/>
            <a:ext cx="7654338" cy="219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800" b="0" dirty="0" err="1">
                <a:latin typeface="Muli Regular" panose="020B0604020202020204" charset="0"/>
              </a:rPr>
              <a:t>Giáo</a:t>
            </a:r>
            <a:r>
              <a:rPr lang="en-US" sz="1800" b="0" dirty="0">
                <a:latin typeface="Muli Regular" panose="020B0604020202020204" charset="0"/>
              </a:rPr>
              <a:t> </a:t>
            </a:r>
            <a:r>
              <a:rPr lang="en-US" sz="1800" b="0" dirty="0" err="1">
                <a:latin typeface="Muli Regular" panose="020B0604020202020204" charset="0"/>
              </a:rPr>
              <a:t>viên</a:t>
            </a:r>
            <a:r>
              <a:rPr lang="en-US" sz="1800" b="0" dirty="0">
                <a:latin typeface="Muli Regular" panose="020B0604020202020204" charset="0"/>
              </a:rPr>
              <a:t> </a:t>
            </a:r>
            <a:r>
              <a:rPr lang="en-US" sz="1800" b="0" dirty="0" err="1">
                <a:latin typeface="Muli Regular" panose="020B0604020202020204" charset="0"/>
              </a:rPr>
              <a:t>hướng</a:t>
            </a:r>
            <a:r>
              <a:rPr lang="en-US" sz="1800" b="0" dirty="0">
                <a:latin typeface="Muli Regular" panose="020B0604020202020204" charset="0"/>
              </a:rPr>
              <a:t> </a:t>
            </a:r>
            <a:r>
              <a:rPr lang="en-US" sz="1800" b="0" dirty="0" err="1">
                <a:latin typeface="Muli Regular" panose="020B0604020202020204" charset="0"/>
              </a:rPr>
              <a:t>dẫn</a:t>
            </a:r>
            <a:r>
              <a:rPr lang="en-US" sz="1800" b="0" dirty="0">
                <a:latin typeface="Muli Regular" panose="020B0604020202020204" charset="0"/>
              </a:rPr>
              <a:t>: </a:t>
            </a:r>
            <a:r>
              <a:rPr lang="en-US" sz="1800" dirty="0" smtClean="0">
                <a:latin typeface="Muli Regular" panose="020B0604020202020204" charset="0"/>
              </a:rPr>
              <a:t>TS</a:t>
            </a:r>
            <a:r>
              <a:rPr lang="en-US" sz="1800" dirty="0">
                <a:latin typeface="Muli Regular" panose="020B0604020202020204" charset="0"/>
              </a:rPr>
              <a:t>. </a:t>
            </a:r>
            <a:r>
              <a:rPr lang="en-US" sz="1800" dirty="0" err="1">
                <a:latin typeface="Muli Regular" panose="020B0604020202020204" charset="0"/>
              </a:rPr>
              <a:t>Trương</a:t>
            </a:r>
            <a:r>
              <a:rPr lang="en-US" sz="1800" dirty="0">
                <a:latin typeface="Muli Regular" panose="020B0604020202020204" charset="0"/>
              </a:rPr>
              <a:t> Minh </a:t>
            </a:r>
            <a:r>
              <a:rPr lang="en-US" sz="1800" dirty="0" err="1">
                <a:latin typeface="Muli Regular" panose="020B0604020202020204" charset="0"/>
              </a:rPr>
              <a:t>Thái</a:t>
            </a:r>
            <a:endParaRPr lang="en-US" sz="1800" dirty="0">
              <a:latin typeface="Muli Regular" panose="020B0604020202020204" charset="0"/>
            </a:endParaRPr>
          </a:p>
          <a:p>
            <a:r>
              <a:rPr lang="en-US" sz="1800" b="0" dirty="0" err="1" smtClean="0">
                <a:latin typeface="Muli Regular" panose="020B0604020202020204" charset="0"/>
              </a:rPr>
              <a:t>Nhóm</a:t>
            </a:r>
            <a:r>
              <a:rPr lang="en-US" sz="1800" b="0" dirty="0" smtClean="0">
                <a:latin typeface="Muli Regular" panose="020B0604020202020204" charset="0"/>
              </a:rPr>
              <a:t> </a:t>
            </a:r>
            <a:r>
              <a:rPr lang="en-US" sz="1800" b="0" dirty="0" err="1" smtClean="0">
                <a:latin typeface="Muli Regular" panose="020B0604020202020204" charset="0"/>
              </a:rPr>
              <a:t>thực</a:t>
            </a:r>
            <a:r>
              <a:rPr lang="en-US" sz="1800" b="0" dirty="0" smtClean="0">
                <a:latin typeface="Muli Regular" panose="020B0604020202020204" charset="0"/>
              </a:rPr>
              <a:t> </a:t>
            </a:r>
            <a:r>
              <a:rPr lang="en-US" sz="1800" b="0" dirty="0" err="1" smtClean="0">
                <a:latin typeface="Muli Regular" panose="020B0604020202020204" charset="0"/>
              </a:rPr>
              <a:t>hiện</a:t>
            </a:r>
            <a:r>
              <a:rPr lang="en-US" sz="1800" b="0" dirty="0" smtClean="0">
                <a:latin typeface="Muli Regular" panose="020B0604020202020204" charset="0"/>
              </a:rPr>
              <a:t>:</a:t>
            </a:r>
            <a:endParaRPr lang="en-US" sz="2400" b="0" dirty="0">
              <a:latin typeface="Muli Regular" panose="020B0604020202020204" charset="0"/>
              <a:sym typeface="Muli Regular"/>
            </a:endParaRPr>
          </a:p>
          <a:p>
            <a:pPr marL="457200" indent="-381000">
              <a:spcBef>
                <a:spcPts val="600"/>
              </a:spcBef>
              <a:buClr>
                <a:schemeClr val="accent5"/>
              </a:buClr>
              <a:buSzPct val="100000"/>
              <a:buFont typeface="Arial"/>
              <a:buChar char="⬡"/>
            </a:pPr>
            <a:r>
              <a:rPr lang="en-US" sz="1800" dirty="0" err="1" smtClean="0">
                <a:latin typeface="Muli Regular" panose="020B0604020202020204" charset="0"/>
              </a:rPr>
              <a:t>Nguyễn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Bảo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Ngọc</a:t>
            </a:r>
            <a:r>
              <a:rPr lang="en-US" sz="1800" dirty="0" smtClean="0">
                <a:latin typeface="Muli Regular" panose="020B0604020202020204" charset="0"/>
              </a:rPr>
              <a:t> (</a:t>
            </a:r>
            <a:r>
              <a:rPr lang="en-US" sz="1800" dirty="0" err="1" smtClean="0">
                <a:latin typeface="Muli Regular" panose="020B0604020202020204" charset="0"/>
              </a:rPr>
              <a:t>Chủ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nhiệm</a:t>
            </a:r>
            <a:r>
              <a:rPr lang="en-US" sz="1800" dirty="0" smtClean="0">
                <a:latin typeface="Muli Regular" panose="020B0604020202020204" charset="0"/>
              </a:rPr>
              <a:t>)</a:t>
            </a:r>
            <a:endParaRPr lang="en-US" sz="1800" dirty="0">
              <a:latin typeface="Muli Regular" panose="020B0604020202020204" charset="0"/>
            </a:endParaRPr>
          </a:p>
          <a:p>
            <a:pPr marL="457200" indent="-381000">
              <a:buClr>
                <a:schemeClr val="accent5"/>
              </a:buClr>
              <a:buSzPct val="100000"/>
              <a:buFont typeface="Arial"/>
              <a:buChar char="⬡"/>
            </a:pPr>
            <a:r>
              <a:rPr lang="en-US" sz="1800" dirty="0" err="1" smtClean="0">
                <a:latin typeface="Muli Regular" panose="020B0604020202020204" charset="0"/>
              </a:rPr>
              <a:t>Bùi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Xuân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Huỳnh</a:t>
            </a:r>
            <a:endParaRPr lang="en-US" sz="1800" dirty="0" smtClean="0">
              <a:latin typeface="Muli Regular" panose="020B0604020202020204" charset="0"/>
            </a:endParaRPr>
          </a:p>
          <a:p>
            <a:pPr marL="457200" indent="-381000">
              <a:buClr>
                <a:schemeClr val="accent5"/>
              </a:buClr>
              <a:buSzPct val="100000"/>
              <a:buFont typeface="Arial"/>
              <a:buChar char="⬡"/>
            </a:pPr>
            <a:r>
              <a:rPr lang="en-US" sz="1800" dirty="0" err="1" smtClean="0">
                <a:latin typeface="Muli Regular" panose="020B0604020202020204" charset="0"/>
              </a:rPr>
              <a:t>Đặng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Quách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Gia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Bình</a:t>
            </a:r>
            <a:endParaRPr lang="en-US" sz="1800" dirty="0" smtClean="0">
              <a:latin typeface="Muli Regular" panose="020B0604020202020204" charset="0"/>
            </a:endParaRPr>
          </a:p>
          <a:p>
            <a:pPr marL="457200" indent="-381000">
              <a:buClr>
                <a:schemeClr val="accent5"/>
              </a:buClr>
              <a:buSzPct val="100000"/>
              <a:buFont typeface="Arial"/>
              <a:buChar char="⬡"/>
            </a:pPr>
            <a:r>
              <a:rPr lang="en-US" sz="1800" dirty="0" err="1" smtClean="0">
                <a:latin typeface="Muli Regular" panose="020B0604020202020204" charset="0"/>
              </a:rPr>
              <a:t>Trần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Phương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Anh</a:t>
            </a:r>
            <a:endParaRPr lang="en-US" sz="1800" dirty="0" smtClean="0">
              <a:latin typeface="Muli Regular" panose="020B0604020202020204" charset="0"/>
            </a:endParaRPr>
          </a:p>
        </p:txBody>
      </p:sp>
      <p:pic>
        <p:nvPicPr>
          <p:cNvPr id="10" name="Google Shape;39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1804" y="391794"/>
            <a:ext cx="681510" cy="437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di </a:t>
            </a:r>
            <a:r>
              <a:rPr lang="en-US" dirty="0" err="1" smtClean="0"/>
              <a:t>động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Muli" pitchFamily="2" charset="0"/>
              </a:rPr>
              <a:t>Ứng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dụng</a:t>
            </a:r>
            <a:r>
              <a:rPr lang="en-US" dirty="0" smtClean="0">
                <a:latin typeface="Muli" pitchFamily="2" charset="0"/>
              </a:rPr>
              <a:t> Flutter, Dart </a:t>
            </a:r>
            <a:r>
              <a:rPr lang="en-US" dirty="0" err="1" smtClean="0">
                <a:latin typeface="Muli" pitchFamily="2" charset="0"/>
              </a:rPr>
              <a:t>vào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thiết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kế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ứng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dụng</a:t>
            </a:r>
            <a:r>
              <a:rPr lang="en-US" dirty="0" smtClean="0">
                <a:latin typeface="Muli" pitchFamily="2" charset="0"/>
              </a:rPr>
              <a:t> di </a:t>
            </a:r>
            <a:r>
              <a:rPr lang="en-US" dirty="0" err="1" smtClean="0">
                <a:latin typeface="Muli" pitchFamily="2" charset="0"/>
              </a:rPr>
              <a:t>động</a:t>
            </a:r>
            <a:endParaRPr lang="en-US" dirty="0" smtClean="0">
              <a:latin typeface="Muli" pitchFamily="2" charset="0"/>
            </a:endParaRPr>
          </a:p>
          <a:p>
            <a:r>
              <a:rPr lang="en-US" dirty="0" err="1" smtClean="0">
                <a:latin typeface="Muli" pitchFamily="2" charset="0"/>
              </a:rPr>
              <a:t>Sử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dụng</a:t>
            </a:r>
            <a:r>
              <a:rPr lang="en-US" dirty="0" smtClean="0">
                <a:latin typeface="Muli" pitchFamily="2" charset="0"/>
              </a:rPr>
              <a:t> Firebase RD </a:t>
            </a:r>
            <a:r>
              <a:rPr lang="en-US" dirty="0" err="1" smtClean="0">
                <a:latin typeface="Muli" pitchFamily="2" charset="0"/>
              </a:rPr>
              <a:t>để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lưu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trữ</a:t>
            </a:r>
            <a:endParaRPr lang="en-US" dirty="0" smtClean="0">
              <a:latin typeface="Muli" pitchFamily="2" charset="0"/>
            </a:endParaRPr>
          </a:p>
          <a:p>
            <a:r>
              <a:rPr lang="en-US" dirty="0" smtClean="0">
                <a:latin typeface="Muli" pitchFamily="2" charset="0"/>
              </a:rPr>
              <a:t>… :v </a:t>
            </a:r>
          </a:p>
          <a:p>
            <a:r>
              <a:rPr lang="en-US" dirty="0" smtClean="0">
                <a:latin typeface="Muli" pitchFamily="2" charset="0"/>
              </a:rPr>
              <a:t>&lt;</a:t>
            </a:r>
            <a:r>
              <a:rPr lang="en-US" dirty="0" err="1" smtClean="0">
                <a:latin typeface="Muli" pitchFamily="2" charset="0"/>
              </a:rPr>
              <a:t>Chèn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hình</a:t>
            </a:r>
            <a:r>
              <a:rPr lang="en-US" dirty="0" smtClean="0">
                <a:latin typeface="Muli" pitchFamily="2" charset="0"/>
              </a:rPr>
              <a:t>&gt;</a:t>
            </a:r>
            <a:endParaRPr lang="en-US" dirty="0">
              <a:latin typeface="Muli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926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Kết quả thu được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Muli" pitchFamily="2" charset="0"/>
              </a:rPr>
              <a:t>&lt;chú thích gì đó cho ngầu&gt;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Muli" pitchFamily="2" charset="0"/>
              </a:rPr>
              <a:t>CHƯA XONG :&lt;</a:t>
            </a:r>
            <a:endParaRPr dirty="0">
              <a:latin typeface="Muli" pitchFamily="2" charset="0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229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 err="1" smtClean="0"/>
              <a:t>Kết</a:t>
            </a:r>
            <a:r>
              <a:rPr lang="en-US" sz="3200" dirty="0" smtClean="0"/>
              <a:t> </a:t>
            </a:r>
            <a:r>
              <a:rPr lang="en-US" sz="3200" dirty="0" err="1" smtClean="0"/>
              <a:t>luận</a:t>
            </a:r>
            <a:r>
              <a:rPr lang="en-US" sz="3200" dirty="0" smtClean="0"/>
              <a:t> </a:t>
            </a:r>
            <a:r>
              <a:rPr lang="en-US" sz="3200" dirty="0" err="1" smtClean="0"/>
              <a:t>và</a:t>
            </a:r>
            <a:r>
              <a:rPr lang="en-US" sz="3200" dirty="0" smtClean="0"/>
              <a:t> </a:t>
            </a:r>
            <a:r>
              <a:rPr lang="en-US" sz="3200" dirty="0" err="1" smtClean="0"/>
              <a:t>kiến</a:t>
            </a:r>
            <a:r>
              <a:rPr lang="en-US" sz="3200" dirty="0" smtClean="0"/>
              <a:t> </a:t>
            </a:r>
            <a:r>
              <a:rPr lang="en-US" sz="3200" dirty="0" err="1" smtClean="0"/>
              <a:t>nghị</a:t>
            </a:r>
            <a:endParaRPr lang="en-US" sz="3200" dirty="0"/>
          </a:p>
        </p:txBody>
      </p:sp>
      <p:pic>
        <p:nvPicPr>
          <p:cNvPr id="6" name="Google Shape;35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66065" y="797188"/>
            <a:ext cx="690711" cy="201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1420" y="-274424"/>
            <a:ext cx="1610904" cy="188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8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955" y="3622834"/>
            <a:ext cx="831110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9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4914" y="212873"/>
            <a:ext cx="778473" cy="9114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848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Kết luận</a:t>
            </a:r>
            <a:endParaRPr dirty="0"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Muli" pitchFamily="2" charset="0"/>
              </a:rPr>
              <a:t>Hoàn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thành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sơ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bộ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những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mục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tiêu</a:t>
            </a:r>
            <a:r>
              <a:rPr lang="en-US" dirty="0" smtClean="0">
                <a:latin typeface="Muli" pitchFamily="2" charset="0"/>
              </a:rPr>
              <a:t> ban </a:t>
            </a:r>
            <a:r>
              <a:rPr lang="en-US" dirty="0" err="1" smtClean="0">
                <a:latin typeface="Muli" pitchFamily="2" charset="0"/>
              </a:rPr>
              <a:t>đầu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đã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đặt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ra.</a:t>
            </a:r>
            <a:r>
              <a:rPr lang="en-US" dirty="0" smtClean="0">
                <a:latin typeface="Muli" pitchFamily="2" charset="0"/>
              </a:rPr>
              <a:t>.</a:t>
            </a:r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440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Kiến nghị</a:t>
            </a:r>
            <a:endParaRPr dirty="0"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latin typeface="Muli" pitchFamily="2" charset="0"/>
              </a:rPr>
              <a:t>[1] </a:t>
            </a:r>
            <a:r>
              <a:rPr lang="en-US" dirty="0" err="1" smtClean="0">
                <a:latin typeface="Muli" pitchFamily="2" charset="0"/>
              </a:rPr>
              <a:t>để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vào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đây</a:t>
            </a:r>
            <a:r>
              <a:rPr lang="en-US" dirty="0" smtClean="0">
                <a:latin typeface="Muli" pitchFamily="2" charset="0"/>
              </a:rPr>
              <a:t> ._.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latin typeface="Muli" pitchFamily="2" charset="0"/>
              </a:rPr>
              <a:t>[2]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latin typeface="Muli" pitchFamily="2" charset="0"/>
              </a:rPr>
              <a:t>[3]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Muli" pitchFamily="2" charset="0"/>
              </a:rPr>
              <a:t>…</a:t>
            </a:r>
            <a:endParaRPr sz="2400" dirty="0">
              <a:latin typeface="Muli" pitchFamily="2" charset="0"/>
            </a:endParaRPr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914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Tài liệu tham khảo</a:t>
            </a:r>
            <a:endParaRPr dirty="0"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latin typeface="Muli" pitchFamily="2" charset="0"/>
              </a:rPr>
              <a:t>[1] </a:t>
            </a:r>
            <a:r>
              <a:rPr lang="en-US" dirty="0" err="1" smtClean="0">
                <a:latin typeface="Muli" pitchFamily="2" charset="0"/>
              </a:rPr>
              <a:t>để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vào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đây</a:t>
            </a:r>
            <a:r>
              <a:rPr lang="en-US" dirty="0" smtClean="0">
                <a:latin typeface="Muli" pitchFamily="2" charset="0"/>
              </a:rPr>
              <a:t> ._.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latin typeface="Muli" pitchFamily="2" charset="0"/>
              </a:rPr>
              <a:t>[2]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latin typeface="Muli" pitchFamily="2" charset="0"/>
              </a:rPr>
              <a:t>[3]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Muli" pitchFamily="2" charset="0"/>
              </a:rPr>
              <a:t>…</a:t>
            </a:r>
            <a:endParaRPr sz="2400" dirty="0">
              <a:latin typeface="Muli" pitchFamily="2" charset="0"/>
            </a:endParaRPr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966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/>
              <a:t>Thanks!</a:t>
            </a:r>
            <a:endParaRPr sz="7200" dirty="0"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&lt;</a:t>
            </a:r>
            <a:r>
              <a:rPr lang="en-US" sz="1800" dirty="0" err="1" smtClean="0"/>
              <a:t>Ghi</a:t>
            </a:r>
            <a:r>
              <a:rPr lang="en-US" sz="1800" dirty="0" smtClean="0"/>
              <a:t> them do&gt;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&lt;Bo bot slide nay?&gt;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03601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Instructions for use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/>
              <a:t>EDIT IN GOOGLE SLIDES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Click on the button under the presentation preview that says </a:t>
            </a:r>
            <a:r>
              <a:rPr lang="en" sz="1200" b="1" dirty="0"/>
              <a:t>"Use as Google Slides Theme"</a:t>
            </a:r>
            <a:r>
              <a:rPr lang="en" sz="1200" dirty="0"/>
              <a:t>.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You will get a copy of this document on your Google Drive and will be able to edit, add or delete slides.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/>
              <a:t>You have to be signed in to your Google account.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580550" y="4025075"/>
            <a:ext cx="6014400" cy="59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4"/>
                </a:solidFill>
              </a:rPr>
              <a:t>More info on how to use this template at </a:t>
            </a:r>
            <a:r>
              <a:rPr lang="en" sz="1000" b="1" u="sng">
                <a:solidFill>
                  <a:schemeClr val="accent4"/>
                </a:solidFill>
                <a:hlinkClick r:id="rId4"/>
              </a:rPr>
              <a:t>www.slidescarnival.com/help-use-presentation-template</a:t>
            </a:r>
            <a:endParaRPr sz="1000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4"/>
                </a:solidFill>
              </a:rPr>
              <a:t>This template is free to use under </a:t>
            </a:r>
            <a:r>
              <a:rPr lang="en" sz="1000" u="sng">
                <a:solidFill>
                  <a:schemeClr val="accent4"/>
                </a:solidFill>
                <a:hlinkClick r:id="rId5"/>
              </a:rPr>
              <a:t>Creative Commons Attribution license</a:t>
            </a:r>
            <a:r>
              <a:rPr lang="en" sz="1000">
                <a:solidFill>
                  <a:schemeClr val="accent4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4"/>
              </a:solidFill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Muli"/>
                <a:ea typeface="Muli"/>
                <a:cs typeface="Muli"/>
                <a:sym typeface="Muli"/>
              </a:rPr>
              <a:t>I am Jayden Smith</a:t>
            </a:r>
            <a:endParaRPr sz="18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 am here because I love to give presentations. 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</a:t>
            </a:r>
            <a:endParaRPr sz="1800" b="1"/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t="1140" b="15581"/>
          <a:stretch/>
        </p:blipFill>
        <p:spPr>
          <a:xfrm>
            <a:off x="4803775" y="1040850"/>
            <a:ext cx="3676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Outline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5082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dirty="0" err="1" smtClean="0">
                <a:latin typeface="Muli" panose="020B0604020202020204" charset="0"/>
              </a:rPr>
              <a:t>Lý</a:t>
            </a:r>
            <a:r>
              <a:rPr lang="en-US" dirty="0" smtClean="0">
                <a:latin typeface="Muli" panose="020B0604020202020204" charset="0"/>
              </a:rPr>
              <a:t> do </a:t>
            </a:r>
            <a:r>
              <a:rPr lang="en-US" dirty="0" err="1" smtClean="0">
                <a:latin typeface="Muli" panose="020B0604020202020204" charset="0"/>
              </a:rPr>
              <a:t>chọn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đề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tài</a:t>
            </a:r>
            <a:endParaRPr dirty="0">
              <a:latin typeface="Muli" panose="020B060402020202020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dirty="0" smtClean="0">
                <a:latin typeface="Muli" panose="020B0604020202020204" charset="0"/>
              </a:rPr>
              <a:t>Mục tiêu đề tài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 dirty="0" err="1" smtClean="0">
                <a:latin typeface="Muli" panose="020B0604020202020204" charset="0"/>
              </a:rPr>
              <a:t>Đối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tượng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và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phạm</a:t>
            </a:r>
            <a:r>
              <a:rPr lang="en-US" dirty="0" smtClean="0">
                <a:latin typeface="Muli" panose="020B0604020202020204" charset="0"/>
              </a:rPr>
              <a:t> vi </a:t>
            </a:r>
            <a:r>
              <a:rPr lang="en-US" dirty="0" err="1" smtClean="0">
                <a:latin typeface="Muli" panose="020B0604020202020204" charset="0"/>
              </a:rPr>
              <a:t>nghiên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cứu</a:t>
            </a:r>
            <a:endParaRPr lang="en-US" dirty="0" smtClean="0">
              <a:latin typeface="Muli" panose="020B060402020202020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 dirty="0" err="1" smtClean="0">
                <a:latin typeface="Muli" panose="020B0604020202020204" charset="0"/>
              </a:rPr>
              <a:t>Nội</a:t>
            </a:r>
            <a:r>
              <a:rPr lang="en-US" dirty="0" smtClean="0">
                <a:latin typeface="Muli" panose="020B0604020202020204" charset="0"/>
              </a:rPr>
              <a:t> dung </a:t>
            </a:r>
            <a:r>
              <a:rPr lang="en-US" dirty="0" err="1" smtClean="0">
                <a:latin typeface="Muli" panose="020B0604020202020204" charset="0"/>
              </a:rPr>
              <a:t>thực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hiện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đề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tài</a:t>
            </a:r>
            <a:endParaRPr lang="en-US" dirty="0" smtClean="0">
              <a:latin typeface="Muli" panose="020B060402020202020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 dirty="0" err="1" smtClean="0">
                <a:latin typeface="Muli" panose="020B0604020202020204" charset="0"/>
              </a:rPr>
              <a:t>Kết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quả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thu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được</a:t>
            </a:r>
            <a:endParaRPr lang="en-US" dirty="0" smtClean="0">
              <a:latin typeface="Muli" panose="020B060402020202020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 dirty="0" err="1" smtClean="0">
                <a:latin typeface="Muli" panose="020B0604020202020204" charset="0"/>
              </a:rPr>
              <a:t>Kết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luận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và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đề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xuất</a:t>
            </a:r>
            <a:endParaRPr lang="en-US" dirty="0" smtClean="0">
              <a:latin typeface="Muli" panose="020B060402020202020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 dirty="0" err="1" smtClean="0">
                <a:latin typeface="Muli" panose="020B0604020202020204" charset="0"/>
              </a:rPr>
              <a:t>Tài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liệu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tham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khảo</a:t>
            </a:r>
            <a:endParaRPr dirty="0">
              <a:latin typeface="Muli" panose="020B0604020202020204" charset="0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93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And some text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032750"/>
            <a:ext cx="3332700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013350"/>
            <a:ext cx="3332700" cy="109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Bring the attention of your audience over a key concept using icons or illustrations</a:t>
            </a:r>
            <a:endParaRPr sz="1800"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also split your content</a:t>
            </a:r>
            <a:endParaRPr dirty="0"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580550" y="975713"/>
            <a:ext cx="4021800" cy="94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80550" y="2018286"/>
            <a:ext cx="402180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r="9958"/>
          <a:stretch/>
        </p:blipFill>
        <p:spPr>
          <a:xfrm>
            <a:off x="4803775" y="1040850"/>
            <a:ext cx="3676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3020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/>
              <a:t>Want big impact?</a:t>
            </a:r>
            <a:endParaRPr sz="2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big image.</a:t>
            </a:r>
            <a:endParaRPr sz="2400"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body" idx="1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Google Sheets</a:t>
            </a:r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66" name="Google Shape;166;p2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50" y="591400"/>
            <a:ext cx="5823652" cy="33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7989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5070938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74" name="Google Shape;174;p25"/>
          <p:cNvSpPr/>
          <p:nvPr/>
        </p:nvSpPr>
        <p:spPr>
          <a:xfrm>
            <a:off x="6819981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1570768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76" name="Google Shape;176;p25"/>
          <p:cNvSpPr/>
          <p:nvPr/>
        </p:nvSpPr>
        <p:spPr>
          <a:xfrm>
            <a:off x="1569579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1569579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   </a:t>
            </a: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78" name="Google Shape;178;p25"/>
          <p:cNvSpPr/>
          <p:nvPr/>
        </p:nvSpPr>
        <p:spPr>
          <a:xfrm>
            <a:off x="1569579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79" name="Google Shape;179;p25"/>
          <p:cNvSpPr/>
          <p:nvPr/>
        </p:nvSpPr>
        <p:spPr>
          <a:xfrm>
            <a:off x="1569579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3320625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1" name="Google Shape;181;p25"/>
          <p:cNvSpPr/>
          <p:nvPr/>
        </p:nvSpPr>
        <p:spPr>
          <a:xfrm>
            <a:off x="3319436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2" name="Google Shape;182;p25"/>
          <p:cNvSpPr/>
          <p:nvPr/>
        </p:nvSpPr>
        <p:spPr>
          <a:xfrm>
            <a:off x="3319436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3" name="Google Shape;183;p25"/>
          <p:cNvSpPr/>
          <p:nvPr/>
        </p:nvSpPr>
        <p:spPr>
          <a:xfrm>
            <a:off x="3319436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4" name="Google Shape;184;p25"/>
          <p:cNvSpPr/>
          <p:nvPr/>
        </p:nvSpPr>
        <p:spPr>
          <a:xfrm>
            <a:off x="3320753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5" name="Google Shape;185;p25"/>
          <p:cNvSpPr/>
          <p:nvPr/>
        </p:nvSpPr>
        <p:spPr>
          <a:xfrm>
            <a:off x="1571766" y="1427625"/>
            <a:ext cx="17487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Q1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6" name="Google Shape;186;p25"/>
          <p:cNvSpPr/>
          <p:nvPr/>
        </p:nvSpPr>
        <p:spPr>
          <a:xfrm>
            <a:off x="1571766" y="1735103"/>
            <a:ext cx="5823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7" name="Google Shape;187;p25"/>
          <p:cNvSpPr/>
          <p:nvPr/>
        </p:nvSpPr>
        <p:spPr>
          <a:xfrm>
            <a:off x="2154670" y="1735103"/>
            <a:ext cx="5823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IPS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8" name="Google Shape;188;p25"/>
          <p:cNvSpPr/>
          <p:nvPr/>
        </p:nvSpPr>
        <p:spPr>
          <a:xfrm>
            <a:off x="2737574" y="1735103"/>
            <a:ext cx="5823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DOL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3321627" y="1427625"/>
            <a:ext cx="17487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Q2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3321627" y="1735103"/>
            <a:ext cx="5823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1" name="Google Shape;191;p25"/>
          <p:cNvSpPr/>
          <p:nvPr/>
        </p:nvSpPr>
        <p:spPr>
          <a:xfrm>
            <a:off x="3904531" y="1735103"/>
            <a:ext cx="5823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IPS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2" name="Google Shape;192;p25"/>
          <p:cNvSpPr/>
          <p:nvPr/>
        </p:nvSpPr>
        <p:spPr>
          <a:xfrm>
            <a:off x="4487435" y="1735103"/>
            <a:ext cx="5823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DOL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3" name="Google Shape;193;p25"/>
          <p:cNvSpPr/>
          <p:nvPr/>
        </p:nvSpPr>
        <p:spPr>
          <a:xfrm>
            <a:off x="5070810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4" name="Google Shape;194;p25"/>
          <p:cNvSpPr/>
          <p:nvPr/>
        </p:nvSpPr>
        <p:spPr>
          <a:xfrm>
            <a:off x="5070938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5" name="Google Shape;195;p25"/>
          <p:cNvSpPr/>
          <p:nvPr/>
        </p:nvSpPr>
        <p:spPr>
          <a:xfrm>
            <a:off x="5070938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5070938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7" name="Google Shape;197;p25"/>
          <p:cNvSpPr/>
          <p:nvPr/>
        </p:nvSpPr>
        <p:spPr>
          <a:xfrm>
            <a:off x="5071812" y="1427625"/>
            <a:ext cx="17487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Q3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5071812" y="1735103"/>
            <a:ext cx="5823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9" name="Google Shape;199;p25"/>
          <p:cNvSpPr/>
          <p:nvPr/>
        </p:nvSpPr>
        <p:spPr>
          <a:xfrm>
            <a:off x="5654716" y="1735103"/>
            <a:ext cx="5823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IPS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6237620" y="1735103"/>
            <a:ext cx="5823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DOL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6819981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6820110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6819981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6819981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6820983" y="1427625"/>
            <a:ext cx="17487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Q4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6820983" y="1735103"/>
            <a:ext cx="5823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7403887" y="1735103"/>
            <a:ext cx="5823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IPS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7986791" y="1735103"/>
            <a:ext cx="5823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DOL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9" name="Google Shape;209;p25"/>
          <p:cNvSpPr/>
          <p:nvPr/>
        </p:nvSpPr>
        <p:spPr>
          <a:xfrm rot="5400000" flipH="1">
            <a:off x="4119824" y="2334727"/>
            <a:ext cx="145800" cy="17322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0" name="Google Shape;210;p25"/>
          <p:cNvSpPr/>
          <p:nvPr/>
        </p:nvSpPr>
        <p:spPr>
          <a:xfrm rot="5400000" flipH="1">
            <a:off x="3326930" y="3131136"/>
            <a:ext cx="141300" cy="13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1" name="Google Shape;211;p25"/>
          <p:cNvSpPr/>
          <p:nvPr/>
        </p:nvSpPr>
        <p:spPr>
          <a:xfrm rot="5400000" flipH="1">
            <a:off x="3552038" y="1299302"/>
            <a:ext cx="140700" cy="2873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2" name="Google Shape;212;p25"/>
          <p:cNvSpPr/>
          <p:nvPr/>
        </p:nvSpPr>
        <p:spPr>
          <a:xfrm rot="5400000" flipH="1">
            <a:off x="2440478" y="2410392"/>
            <a:ext cx="141900" cy="6522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580550" y="2504950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Lorem ipsum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580550" y="2967472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Lorem ipsum   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5" name="Google Shape;215;p25"/>
          <p:cNvSpPr/>
          <p:nvPr/>
        </p:nvSpPr>
        <p:spPr>
          <a:xfrm>
            <a:off x="580550" y="3429824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Lorem ipsum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6" name="Google Shape;216;p25"/>
          <p:cNvSpPr/>
          <p:nvPr/>
        </p:nvSpPr>
        <p:spPr>
          <a:xfrm>
            <a:off x="580550" y="3892328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Lorem ipsum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580550" y="1427625"/>
            <a:ext cx="989700" cy="1077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Lorem ipsum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8" name="Google Shape;218;p25"/>
          <p:cNvSpPr/>
          <p:nvPr/>
        </p:nvSpPr>
        <p:spPr>
          <a:xfrm rot="5400000" flipH="1">
            <a:off x="2945818" y="1116676"/>
            <a:ext cx="141600" cy="23142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9" name="Google Shape;219;p25"/>
          <p:cNvSpPr/>
          <p:nvPr/>
        </p:nvSpPr>
        <p:spPr>
          <a:xfrm rot="5400000" flipH="1">
            <a:off x="1975138" y="1947376"/>
            <a:ext cx="141900" cy="6528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0" name="Google Shape;220;p25"/>
          <p:cNvSpPr/>
          <p:nvPr/>
        </p:nvSpPr>
        <p:spPr>
          <a:xfrm>
            <a:off x="2141006" y="2251126"/>
            <a:ext cx="435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2994826" y="2251125"/>
            <a:ext cx="43500" cy="453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2" name="Google Shape;222;p25"/>
          <p:cNvSpPr/>
          <p:nvPr/>
        </p:nvSpPr>
        <p:spPr>
          <a:xfrm rot="5400000" flipH="1">
            <a:off x="6459216" y="2792753"/>
            <a:ext cx="137400" cy="17385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3" name="Google Shape;223;p25"/>
          <p:cNvSpPr/>
          <p:nvPr/>
        </p:nvSpPr>
        <p:spPr>
          <a:xfrm rot="5400000" flipH="1">
            <a:off x="5656954" y="3592503"/>
            <a:ext cx="141300" cy="13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8049019" y="4387225"/>
            <a:ext cx="513900" cy="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LOREM</a:t>
            </a: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8046546" y="4403327"/>
            <a:ext cx="64500" cy="57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6" name="Google Shape;226;p25"/>
          <p:cNvSpPr/>
          <p:nvPr/>
        </p:nvSpPr>
        <p:spPr>
          <a:xfrm rot="5400000" flipH="1">
            <a:off x="7332110" y="2964653"/>
            <a:ext cx="141600" cy="2319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7" name="Google Shape;227;p25"/>
          <p:cNvSpPr/>
          <p:nvPr/>
        </p:nvSpPr>
        <p:spPr>
          <a:xfrm rot="5400000" flipH="1">
            <a:off x="6241601" y="4055278"/>
            <a:ext cx="141300" cy="13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33" name="Google Shape;233;p26"/>
          <p:cNvGraphicFramePr/>
          <p:nvPr/>
        </p:nvGraphicFramePr>
        <p:xfrm>
          <a:off x="580500" y="1564481"/>
          <a:ext cx="6014400" cy="2978400"/>
        </p:xfrm>
        <a:graphic>
          <a:graphicData uri="http://schemas.openxmlformats.org/drawingml/2006/table">
            <a:tbl>
              <a:tblPr>
                <a:noFill/>
                <a:tableStyleId>{42F7979C-A8A3-40AC-BEE1-8B57F57AFDFC}</a:tableStyleId>
              </a:tblPr>
              <a:tblGrid>
                <a:gridCol w="1503600"/>
                <a:gridCol w="1503600"/>
                <a:gridCol w="1503600"/>
                <a:gridCol w="1503600"/>
              </a:tblGrid>
              <a:tr h="74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Muli Regular"/>
                        <a:ea typeface="Muli Regular"/>
                        <a:cs typeface="Muli Regular"/>
                        <a:sym typeface="Muli Regula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A</a:t>
                      </a:r>
                      <a:endParaRPr sz="1100">
                        <a:solidFill>
                          <a:schemeClr val="accent3"/>
                        </a:solidFill>
                        <a:latin typeface="Muli Regular"/>
                        <a:ea typeface="Muli Regular"/>
                        <a:cs typeface="Muli Regular"/>
                        <a:sym typeface="Muli Regula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B</a:t>
                      </a:r>
                      <a:endParaRPr sz="1100">
                        <a:solidFill>
                          <a:schemeClr val="accent3"/>
                        </a:solidFill>
                        <a:latin typeface="Muli Regular"/>
                        <a:ea typeface="Muli Regular"/>
                        <a:cs typeface="Muli Regular"/>
                        <a:sym typeface="Muli Regula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C</a:t>
                      </a:r>
                      <a:endParaRPr sz="1100">
                        <a:solidFill>
                          <a:schemeClr val="accent3"/>
                        </a:solidFill>
                        <a:latin typeface="Muli Regular"/>
                        <a:ea typeface="Muli Regular"/>
                        <a:cs typeface="Muli Regular"/>
                        <a:sym typeface="Muli Regula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4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Yellow</a:t>
                      </a:r>
                      <a:endParaRPr sz="1100">
                        <a:solidFill>
                          <a:schemeClr val="accent3"/>
                        </a:solidFill>
                        <a:latin typeface="Muli Regular"/>
                        <a:ea typeface="Muli Regular"/>
                        <a:cs typeface="Muli Regular"/>
                        <a:sym typeface="Muli Regula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4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Blue</a:t>
                      </a:r>
                      <a:endParaRPr sz="1100">
                        <a:solidFill>
                          <a:schemeClr val="accent3"/>
                        </a:solidFill>
                        <a:latin typeface="Muli Regular"/>
                        <a:ea typeface="Muli Regular"/>
                        <a:cs typeface="Muli Regular"/>
                        <a:sym typeface="Muli Regula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4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Orange</a:t>
                      </a:r>
                      <a:endParaRPr sz="1100">
                        <a:solidFill>
                          <a:schemeClr val="accent3"/>
                        </a:solidFill>
                        <a:latin typeface="Muli Regular"/>
                        <a:ea typeface="Muli Regular"/>
                        <a:cs typeface="Muli Regular"/>
                        <a:sym typeface="Muli Regula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34" name="Google Shape;234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Lý do chọn đề tài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26475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dirty="0" err="1" smtClean="0">
                <a:latin typeface="Muli" pitchFamily="2" charset="0"/>
              </a:rPr>
              <a:t>Bối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cảnh</a:t>
            </a:r>
            <a:endParaRPr lang="en-US" dirty="0">
              <a:latin typeface="Muli" pitchFamily="2" charset="0"/>
            </a:endParaRPr>
          </a:p>
          <a:p>
            <a:pPr marL="0" indent="0" defTabSz="344488">
              <a:buNone/>
            </a:pPr>
            <a:r>
              <a:rPr lang="en-US" dirty="0" smtClean="0">
                <a:latin typeface="Muli" pitchFamily="2" charset="0"/>
              </a:rPr>
              <a:t>	</a:t>
            </a:r>
            <a:r>
              <a:rPr lang="en-US" dirty="0" err="1" smtClean="0">
                <a:latin typeface="Muli" pitchFamily="2" charset="0"/>
              </a:rPr>
              <a:t>Thực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trạng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người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tham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gia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giao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thông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gây</a:t>
            </a:r>
            <a:r>
              <a:rPr lang="en-US" dirty="0" smtClean="0">
                <a:latin typeface="Muli" pitchFamily="2" charset="0"/>
              </a:rPr>
              <a:t> tai </a:t>
            </a:r>
            <a:r>
              <a:rPr lang="en-US" dirty="0" err="1" smtClean="0">
                <a:latin typeface="Muli" pitchFamily="2" charset="0"/>
              </a:rPr>
              <a:t>nạn</a:t>
            </a:r>
            <a:r>
              <a:rPr lang="en-US" dirty="0" smtClean="0">
                <a:latin typeface="Muli" pitchFamily="2" charset="0"/>
              </a:rPr>
              <a:t> do </a:t>
            </a:r>
            <a:r>
              <a:rPr lang="en-US" dirty="0" err="1" smtClean="0">
                <a:latin typeface="Muli" pitchFamily="2" charset="0"/>
              </a:rPr>
              <a:t>sử</a:t>
            </a:r>
            <a:r>
              <a:rPr lang="en-US" dirty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dụng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rượu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bia</a:t>
            </a:r>
            <a:r>
              <a:rPr lang="en-US" dirty="0">
                <a:latin typeface="Muli" pitchFamily="2" charset="0"/>
              </a:rPr>
              <a:t> </a:t>
            </a:r>
            <a:r>
              <a:rPr lang="en-US" dirty="0" smtClean="0">
                <a:latin typeface="Muli" pitchFamily="2" charset="0"/>
              </a:rPr>
              <a:t>&lt;</a:t>
            </a:r>
            <a:r>
              <a:rPr lang="en-US" dirty="0" err="1" smtClean="0">
                <a:latin typeface="Muli" pitchFamily="2" charset="0"/>
              </a:rPr>
              <a:t>Ghi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thêm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gì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đó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cho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rõ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nghĩa</a:t>
            </a:r>
            <a:r>
              <a:rPr lang="en-US" dirty="0" smtClean="0">
                <a:latin typeface="Muli" pitchFamily="2" charset="0"/>
              </a:rPr>
              <a:t> :&lt; &gt;</a:t>
            </a:r>
            <a:endParaRPr lang="en-US" dirty="0" smtClean="0">
              <a:latin typeface="Muli" pitchFamily="2" charset="0"/>
            </a:endParaRPr>
          </a:p>
          <a:p>
            <a:pPr marL="342900" indent="-342900"/>
            <a:r>
              <a:rPr lang="en-US" dirty="0" err="1" smtClean="0">
                <a:latin typeface="Muli" pitchFamily="2" charset="0"/>
              </a:rPr>
              <a:t>Vấn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đề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đặt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ra</a:t>
            </a:r>
            <a:endParaRPr lang="en-US" dirty="0" smtClean="0">
              <a:latin typeface="Muli" pitchFamily="2" charset="0"/>
            </a:endParaRPr>
          </a:p>
          <a:p>
            <a:pPr marL="0" indent="0" defTabSz="344488">
              <a:buNone/>
            </a:pPr>
            <a:r>
              <a:rPr lang="en-US" dirty="0" smtClean="0">
                <a:latin typeface="Muli" pitchFamily="2" charset="0"/>
              </a:rPr>
              <a:t>	</a:t>
            </a:r>
            <a:r>
              <a:rPr lang="en-US" dirty="0" err="1" smtClean="0">
                <a:latin typeface="Muli" pitchFamily="2" charset="0"/>
              </a:rPr>
              <a:t>Cần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có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giả</a:t>
            </a:r>
            <a:r>
              <a:rPr lang="en-US" dirty="0" err="1" smtClean="0">
                <a:latin typeface="Muli" pitchFamily="2" charset="0"/>
              </a:rPr>
              <a:t>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pháp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giảm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tỷ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lệ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rủi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ro</a:t>
            </a:r>
            <a:endParaRPr dirty="0">
              <a:latin typeface="Muli" pitchFamily="2" charset="0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62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/>
          <p:nvPr/>
        </p:nvSpPr>
        <p:spPr>
          <a:xfrm>
            <a:off x="590925" y="1018776"/>
            <a:ext cx="7361634" cy="3506920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  <a:effectLst>
            <a:outerShdw blurRad="200025" dist="19050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41" name="Google Shape;241;p27"/>
          <p:cNvSpPr/>
          <p:nvPr/>
        </p:nvSpPr>
        <p:spPr>
          <a:xfrm>
            <a:off x="1890325" y="1850200"/>
            <a:ext cx="630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our office</a:t>
            </a:r>
            <a:endParaRPr sz="8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body" idx="4294967295"/>
          </p:nvPr>
        </p:nvSpPr>
        <p:spPr>
          <a:xfrm>
            <a:off x="580550" y="4604575"/>
            <a:ext cx="80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maps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591" y="21235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266" y="3546021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2816" y="19210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291" y="3831871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641" y="23260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441" y="3896571"/>
            <a:ext cx="185882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55" name="Google Shape;255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>
            <a:spLocks noGrp="1"/>
          </p:cNvSpPr>
          <p:nvPr>
            <p:ph type="ctrTitle" idx="4294967295"/>
          </p:nvPr>
        </p:nvSpPr>
        <p:spPr>
          <a:xfrm>
            <a:off x="685800" y="4194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89,526,124$</a:t>
            </a:r>
            <a:endParaRPr sz="4800" dirty="0"/>
          </a:p>
        </p:txBody>
      </p:sp>
      <p:sp>
        <p:nvSpPr>
          <p:cNvPr id="262" name="Google Shape;262;p29"/>
          <p:cNvSpPr txBox="1">
            <a:spLocks noGrp="1"/>
          </p:cNvSpPr>
          <p:nvPr>
            <p:ph type="subTitle" idx="4294967295"/>
          </p:nvPr>
        </p:nvSpPr>
        <p:spPr>
          <a:xfrm>
            <a:off x="685800" y="12589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63" name="Google Shape;263;p29"/>
          <p:cNvSpPr txBox="1">
            <a:spLocks noGrp="1"/>
          </p:cNvSpPr>
          <p:nvPr>
            <p:ph type="ctrTitle" idx="4294967295"/>
          </p:nvPr>
        </p:nvSpPr>
        <p:spPr>
          <a:xfrm>
            <a:off x="685800" y="33531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100%</a:t>
            </a:r>
            <a:endParaRPr sz="4800" dirty="0"/>
          </a:p>
        </p:txBody>
      </p:sp>
      <p:sp>
        <p:nvSpPr>
          <p:cNvPr id="264" name="Google Shape;264;p29"/>
          <p:cNvSpPr txBox="1">
            <a:spLocks noGrp="1"/>
          </p:cNvSpPr>
          <p:nvPr>
            <p:ph type="subTitle" idx="4294967295"/>
          </p:nvPr>
        </p:nvSpPr>
        <p:spPr>
          <a:xfrm>
            <a:off x="685800" y="41926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65" name="Google Shape;265;p29"/>
          <p:cNvSpPr txBox="1">
            <a:spLocks noGrp="1"/>
          </p:cNvSpPr>
          <p:nvPr>
            <p:ph type="ctrTitle" idx="4294967295"/>
          </p:nvPr>
        </p:nvSpPr>
        <p:spPr>
          <a:xfrm>
            <a:off x="685800" y="188625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185,244 users</a:t>
            </a:r>
            <a:endParaRPr sz="4800" dirty="0"/>
          </a:p>
        </p:txBody>
      </p:sp>
      <p:sp>
        <p:nvSpPr>
          <p:cNvPr id="266" name="Google Shape;266;p29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73" name="Google Shape;273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274" name="Google Shape;274;p30"/>
          <p:cNvGrpSpPr/>
          <p:nvPr/>
        </p:nvGrpSpPr>
        <p:grpSpPr>
          <a:xfrm>
            <a:off x="5733225" y="2944610"/>
            <a:ext cx="2469661" cy="1384500"/>
            <a:chOff x="6038025" y="2598925"/>
            <a:chExt cx="2469661" cy="1384500"/>
          </a:xfrm>
        </p:grpSpPr>
        <p:cxnSp>
          <p:nvCxnSpPr>
            <p:cNvPr id="275" name="Google Shape;275;p30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6" name="Google Shape;276;p30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Vestibulum congue tempus</a:t>
              </a: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3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79" name="Google Shape;279;p30"/>
          <p:cNvGrpSpPr/>
          <p:nvPr/>
        </p:nvGrpSpPr>
        <p:grpSpPr>
          <a:xfrm>
            <a:off x="331521" y="2172128"/>
            <a:ext cx="2994729" cy="1384500"/>
            <a:chOff x="636321" y="1844098"/>
            <a:chExt cx="2994729" cy="1384500"/>
          </a:xfrm>
        </p:grpSpPr>
        <p:sp>
          <p:nvSpPr>
            <p:cNvPr id="280" name="Google Shape;280;p30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Vestibulum congue tempus</a:t>
              </a: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</p:txBody>
        </p:sp>
        <p:cxnSp>
          <p:nvCxnSpPr>
            <p:cNvPr id="281" name="Google Shape;281;p30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2" name="Google Shape;282;p30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0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2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84" name="Google Shape;284;p30"/>
          <p:cNvGrpSpPr/>
          <p:nvPr/>
        </p:nvGrpSpPr>
        <p:grpSpPr>
          <a:xfrm>
            <a:off x="4603300" y="1270945"/>
            <a:ext cx="3599586" cy="1384500"/>
            <a:chOff x="4908100" y="889950"/>
            <a:chExt cx="3599586" cy="1384500"/>
          </a:xfrm>
        </p:grpSpPr>
        <p:cxnSp>
          <p:nvCxnSpPr>
            <p:cNvPr id="285" name="Google Shape;285;p30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6" name="Google Shape;286;p30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Vestibulum congue tempus</a:t>
              </a: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1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89" name="Google Shape;289;p30"/>
          <p:cNvGrpSpPr/>
          <p:nvPr/>
        </p:nvGrpSpPr>
        <p:grpSpPr>
          <a:xfrm>
            <a:off x="2509794" y="1479150"/>
            <a:ext cx="3514811" cy="3252003"/>
            <a:chOff x="2991269" y="1153325"/>
            <a:chExt cx="3514811" cy="3252003"/>
          </a:xfrm>
        </p:grpSpPr>
        <p:sp>
          <p:nvSpPr>
            <p:cNvPr id="290" name="Google Shape;290;p30"/>
            <p:cNvSpPr/>
            <p:nvPr/>
          </p:nvSpPr>
          <p:spPr>
            <a:xfrm>
              <a:off x="3477586" y="2585458"/>
              <a:ext cx="2541910" cy="950456"/>
            </a:xfrm>
            <a:custGeom>
              <a:avLst/>
              <a:gdLst/>
              <a:ahLst/>
              <a:cxnLst/>
              <a:rect l="l" t="t" r="r" b="b"/>
              <a:pathLst>
                <a:path w="126826" h="43529" extrusionOk="0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91" name="Google Shape;291;p30"/>
            <p:cNvSpPr/>
            <p:nvPr/>
          </p:nvSpPr>
          <p:spPr>
            <a:xfrm>
              <a:off x="2991269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92" name="Google Shape;292;p30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93" name="Google Shape;293;p30"/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94" name="Google Shape;294;p30"/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95" name="Google Shape;295;p30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96" name="Google Shape;296;p30"/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97" name="Google Shape;297;p30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03" name="Google Shape;303;p3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Yellow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04" name="Google Shape;304;p31"/>
          <p:cNvSpPr txBox="1">
            <a:spLocks noGrp="1"/>
          </p:cNvSpPr>
          <p:nvPr>
            <p:ph type="body" idx="2"/>
          </p:nvPr>
        </p:nvSpPr>
        <p:spPr>
          <a:xfrm>
            <a:off x="2780449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Blue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05" name="Google Shape;305;p31"/>
          <p:cNvSpPr txBox="1">
            <a:spLocks noGrp="1"/>
          </p:cNvSpPr>
          <p:nvPr>
            <p:ph type="body" idx="3"/>
          </p:nvPr>
        </p:nvSpPr>
        <p:spPr>
          <a:xfrm>
            <a:off x="4980348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Red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6" name="Google Shape;306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07" name="Google Shape;307;p31"/>
          <p:cNvSpPr txBox="1">
            <a:spLocks noGrp="1"/>
          </p:cNvSpPr>
          <p:nvPr>
            <p:ph type="body" idx="1"/>
          </p:nvPr>
        </p:nvSpPr>
        <p:spPr>
          <a:xfrm>
            <a:off x="580550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Yellow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08" name="Google Shape;308;p31"/>
          <p:cNvSpPr txBox="1">
            <a:spLocks noGrp="1"/>
          </p:cNvSpPr>
          <p:nvPr>
            <p:ph type="body" idx="2"/>
          </p:nvPr>
        </p:nvSpPr>
        <p:spPr>
          <a:xfrm>
            <a:off x="2780449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Blue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09" name="Google Shape;309;p31"/>
          <p:cNvSpPr txBox="1">
            <a:spLocks noGrp="1"/>
          </p:cNvSpPr>
          <p:nvPr>
            <p:ph type="body" idx="3"/>
          </p:nvPr>
        </p:nvSpPr>
        <p:spPr>
          <a:xfrm>
            <a:off x="4980348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Red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Mobile project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15" name="Google Shape;315;p32"/>
          <p:cNvSpPr/>
          <p:nvPr/>
        </p:nvSpPr>
        <p:spPr>
          <a:xfrm>
            <a:off x="53110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Place your screenshot here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316" name="Google Shape;316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317" name="Google Shape;317;p32"/>
          <p:cNvGrpSpPr/>
          <p:nvPr/>
        </p:nvGrpSpPr>
        <p:grpSpPr>
          <a:xfrm>
            <a:off x="5251925" y="373572"/>
            <a:ext cx="2119546" cy="4396359"/>
            <a:chOff x="2547150" y="238125"/>
            <a:chExt cx="2525675" cy="5238750"/>
          </a:xfrm>
        </p:grpSpPr>
        <p:sp>
          <p:nvSpPr>
            <p:cNvPr id="318" name="Google Shape;318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/>
          <p:nvPr/>
        </p:nvSpPr>
        <p:spPr>
          <a:xfrm>
            <a:off x="50082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Place your screenshot here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327" name="Google Shape;327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328" name="Google Shape;328;p33"/>
          <p:cNvGrpSpPr/>
          <p:nvPr/>
        </p:nvGrpSpPr>
        <p:grpSpPr>
          <a:xfrm>
            <a:off x="4943502" y="465959"/>
            <a:ext cx="2736410" cy="4222433"/>
            <a:chOff x="2112475" y="238125"/>
            <a:chExt cx="3395050" cy="5238750"/>
          </a:xfrm>
        </p:grpSpPr>
        <p:sp>
          <p:nvSpPr>
            <p:cNvPr id="329" name="Google Shape;329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3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Tablet</a:t>
            </a:r>
            <a:br>
              <a:rPr lang="en" sz="3000">
                <a:latin typeface="Lexend Deca"/>
                <a:ea typeface="Lexend Deca"/>
                <a:cs typeface="Lexend Deca"/>
                <a:sym typeface="Lexend Deca"/>
              </a:rPr>
            </a:b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project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Place your screenshot here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grpSp>
        <p:nvGrpSpPr>
          <p:cNvPr id="340" name="Google Shape;340;p34"/>
          <p:cNvGrpSpPr/>
          <p:nvPr/>
        </p:nvGrpSpPr>
        <p:grpSpPr>
          <a:xfrm>
            <a:off x="3737922" y="1063916"/>
            <a:ext cx="5147174" cy="3015668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Desktop project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Muli"/>
                <a:ea typeface="Muli"/>
                <a:cs typeface="Muli"/>
                <a:sym typeface="Muli"/>
              </a:rPr>
              <a:t>Any questions?</a:t>
            </a:r>
            <a:endParaRPr sz="18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find me at: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@username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user@mail.me</a:t>
            </a:r>
            <a:endParaRPr sz="1800"/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Mục tiêu đề tài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49" y="1352549"/>
            <a:ext cx="6966880" cy="33973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dirty="0" err="1" smtClean="0">
                <a:latin typeface="Muli" pitchFamily="2" charset="0"/>
              </a:rPr>
              <a:t>Kiểm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tra</a:t>
            </a:r>
            <a:r>
              <a:rPr lang="en-US" dirty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nồng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đồ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cồn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bằng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cảm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biến</a:t>
            </a:r>
            <a:r>
              <a:rPr lang="en-US" dirty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và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xây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dựng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hệ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thống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quản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lý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nhằm</a:t>
            </a:r>
            <a:r>
              <a:rPr lang="en-US" dirty="0" smtClean="0">
                <a:latin typeface="Muli" pitchFamily="2" charset="0"/>
              </a:rPr>
              <a:t>:</a:t>
            </a:r>
            <a:endParaRPr lang="en-US" dirty="0" smtClean="0">
              <a:latin typeface="Muli" pitchFamily="2" charset="0"/>
            </a:endParaRPr>
          </a:p>
          <a:p>
            <a:pPr marL="342900" indent="-342900"/>
            <a:r>
              <a:rPr lang="en-US" dirty="0" err="1" smtClean="0">
                <a:latin typeface="Muli" pitchFamily="2" charset="0"/>
              </a:rPr>
              <a:t>Quản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lý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thông</a:t>
            </a:r>
            <a:r>
              <a:rPr lang="en-US" dirty="0" smtClean="0">
                <a:latin typeface="Muli" pitchFamily="2" charset="0"/>
              </a:rPr>
              <a:t> tin </a:t>
            </a:r>
            <a:r>
              <a:rPr lang="en-US" dirty="0" err="1" smtClean="0">
                <a:latin typeface="Muli" pitchFamily="2" charset="0"/>
              </a:rPr>
              <a:t>tà</a:t>
            </a:r>
            <a:r>
              <a:rPr lang="en-US" dirty="0" err="1" smtClean="0">
                <a:latin typeface="Muli" pitchFamily="2" charset="0"/>
              </a:rPr>
              <a:t>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xế</a:t>
            </a:r>
            <a:endParaRPr lang="en-US" dirty="0" smtClean="0">
              <a:latin typeface="Muli" pitchFamily="2" charset="0"/>
            </a:endParaRPr>
          </a:p>
          <a:p>
            <a:pPr marL="342900" indent="-342900"/>
            <a:r>
              <a:rPr lang="en-US" dirty="0" err="1" smtClean="0">
                <a:latin typeface="Muli" pitchFamily="2" charset="0"/>
              </a:rPr>
              <a:t>Quản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lý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trạng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thái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trước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và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trong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khi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lái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xe</a:t>
            </a:r>
            <a:endParaRPr lang="en-US" dirty="0" smtClean="0">
              <a:latin typeface="Muli" pitchFamily="2" charset="0"/>
            </a:endParaRPr>
          </a:p>
          <a:p>
            <a:pPr marL="342900" indent="-342900"/>
            <a:r>
              <a:rPr lang="en-US" dirty="0" err="1" smtClean="0">
                <a:latin typeface="Muli" pitchFamily="2" charset="0"/>
              </a:rPr>
              <a:t>Quản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lý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hành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trình</a:t>
            </a:r>
            <a:endParaRPr lang="en-US" dirty="0">
              <a:latin typeface="Muli" pitchFamily="2" charset="0"/>
            </a:endParaRPr>
          </a:p>
          <a:p>
            <a:pPr marL="0" indent="0">
              <a:buNone/>
            </a:pP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Đặt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nền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móng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để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nhắm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đến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việc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quản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lý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bằng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camera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nhận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diện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các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cử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chỉ</a:t>
            </a:r>
            <a:r>
              <a:rPr lang="en-US" dirty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của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tài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xế</a:t>
            </a:r>
            <a:endParaRPr lang="en-US" dirty="0" smtClean="0">
              <a:latin typeface="Muli" pitchFamily="2" charset="0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047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68" name="Google Shape;368;p37"/>
          <p:cNvSpPr txBox="1">
            <a:spLocks noGrp="1"/>
          </p:cNvSpPr>
          <p:nvPr>
            <p:ph type="body" idx="1"/>
          </p:nvPr>
        </p:nvSpPr>
        <p:spPr>
          <a:xfrm>
            <a:off x="580550" y="1200150"/>
            <a:ext cx="6014400" cy="26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This presentation uses the following typographies: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r>
              <a:rPr lang="en" sz="1800" dirty="0"/>
              <a:t>Titles: Lexend Deca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 dirty="0"/>
              <a:t>Body copy: Muli light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Download for free at: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https://www.lexend.com/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https://www.fontsquirrel.com/fonts/muli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69" name="Google Shape;369;p37"/>
          <p:cNvSpPr txBox="1"/>
          <p:nvPr/>
        </p:nvSpPr>
        <p:spPr>
          <a:xfrm>
            <a:off x="580550" y="4171650"/>
            <a:ext cx="60144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Muli Regular"/>
                <a:ea typeface="Muli Regular"/>
                <a:cs typeface="Muli Regular"/>
                <a:sym typeface="Muli Regular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370" name="Google Shape;370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title" idx="4294967295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376" name="Google Shape;376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377" name="Google Shape;3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50" y="1275361"/>
            <a:ext cx="1842723" cy="109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173" y="873088"/>
            <a:ext cx="1217100" cy="13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9307" y="1157509"/>
            <a:ext cx="1099836" cy="110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4461" y="3853744"/>
            <a:ext cx="282577" cy="82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7139" y="2651387"/>
            <a:ext cx="1717628" cy="89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85307" y="1301161"/>
            <a:ext cx="1520655" cy="9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82183" y="2756662"/>
            <a:ext cx="493125" cy="68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67996" y="1328175"/>
            <a:ext cx="1310142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21875" y="2712336"/>
            <a:ext cx="673199" cy="77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416" y="2539187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1520" y="3809418"/>
            <a:ext cx="831110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24689" y="3809418"/>
            <a:ext cx="836651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103930" y="3809418"/>
            <a:ext cx="778473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93398" y="3809418"/>
            <a:ext cx="778473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31407" y="4046291"/>
            <a:ext cx="681510" cy="43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24120" y="2708180"/>
            <a:ext cx="905910" cy="784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r>
              <a:rPr lang="en" sz="900"/>
              <a:t/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⬡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⬡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⬡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endParaRPr sz="900"/>
          </a:p>
        </p:txBody>
      </p:sp>
      <p:grpSp>
        <p:nvGrpSpPr>
          <p:cNvPr id="398" name="Google Shape;398;p3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399" name="Google Shape;399;p3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3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06" name="Google Shape;406;p3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08;p3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09" name="Google Shape;409;p3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14" name="Google Shape;414;p3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3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18" name="Google Shape;418;p3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3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24" name="Google Shape;424;p3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3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45" name="Google Shape;445;p3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3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48" name="Google Shape;448;p3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3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52" name="Google Shape;452;p3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3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56" name="Google Shape;456;p3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" name="Google Shape;460;p3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65" name="Google Shape;465;p3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68" name="Google Shape;468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3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71" name="Google Shape;471;p3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3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74" name="Google Shape;474;p3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77" name="Google Shape;477;p3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" name="Google Shape;481;p3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82" name="Google Shape;482;p3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3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85" name="Google Shape;485;p3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Google Shape;488;p3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Google Shape;489;p3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90" name="Google Shape;490;p3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3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93" name="Google Shape;493;p3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3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99" name="Google Shape;499;p3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502" name="Google Shape;502;p3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3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508" name="Google Shape;508;p3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3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514" name="Google Shape;514;p3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8" name="Google Shape;518;p3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3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522" name="Google Shape;522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3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525" name="Google Shape;525;p3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3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528" name="Google Shape;528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0" name="Google Shape;530;p3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" name="Google Shape;531;p3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532" name="Google Shape;532;p3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3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535" name="Google Shape;535;p3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3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541" name="Google Shape;541;p3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3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3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546" name="Google Shape;546;p3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549" name="Google Shape;549;p3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" name="Google Shape;551;p3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2" name="Google Shape;552;p3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553" name="Google Shape;553;p3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556" name="Google Shape;556;p3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" name="Google Shape;559;p3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3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562" name="Google Shape;562;p3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565" name="Google Shape;565;p3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3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570" name="Google Shape;570;p3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3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574" name="Google Shape;574;p3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577" name="Google Shape;577;p3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581" name="Google Shape;581;p3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3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587" name="Google Shape;587;p3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590" name="Google Shape;590;p3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" name="Google Shape;595;p3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3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597" name="Google Shape;597;p3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3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600" name="Google Shape;600;p3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" name="Google Shape;604;p3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" name="Google Shape;605;p3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606" name="Google Shape;606;p3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3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610" name="Google Shape;610;p3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3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6" name="Google Shape;616;p3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617" name="Google Shape;617;p3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0" name="Google Shape;620;p3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" name="Google Shape;621;p3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622" name="Google Shape;622;p3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3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6" name="Google Shape;626;p3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627" name="Google Shape;627;p3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Google Shape;632;p3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633" name="Google Shape;633;p3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3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637" name="Google Shape;637;p3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3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641" name="Google Shape;641;p3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3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647" name="Google Shape;647;p3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3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653" name="Google Shape;653;p3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3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656" name="Google Shape;656;p3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3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" name="Google Shape;663;p3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664" name="Google Shape;664;p3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39"/>
          <p:cNvGrpSpPr/>
          <p:nvPr/>
        </p:nvGrpSpPr>
        <p:grpSpPr>
          <a:xfrm>
            <a:off x="6268253" y="2106199"/>
            <a:ext cx="432570" cy="421334"/>
            <a:chOff x="5926225" y="921350"/>
            <a:chExt cx="517800" cy="504350"/>
          </a:xfrm>
        </p:grpSpPr>
        <p:sp>
          <p:nvSpPr>
            <p:cNvPr id="670" name="Google Shape;670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72" name="Google Shape;672;p39"/>
          <p:cNvSpPr/>
          <p:nvPr/>
        </p:nvSpPr>
        <p:spPr>
          <a:xfrm>
            <a:off x="6462174" y="2342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3" name="Google Shape;673;p39"/>
          <p:cNvGrpSpPr/>
          <p:nvPr/>
        </p:nvGrpSpPr>
        <p:grpSpPr>
          <a:xfrm>
            <a:off x="7153241" y="2085579"/>
            <a:ext cx="432570" cy="421334"/>
            <a:chOff x="5926225" y="921350"/>
            <a:chExt cx="517800" cy="504350"/>
          </a:xfrm>
        </p:grpSpPr>
        <p:sp>
          <p:nvSpPr>
            <p:cNvPr id="674" name="Google Shape;674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39"/>
          <p:cNvSpPr/>
          <p:nvPr/>
        </p:nvSpPr>
        <p:spPr>
          <a:xfrm>
            <a:off x="7347162" y="2321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7" name="Google Shape;677;p39"/>
          <p:cNvGrpSpPr/>
          <p:nvPr/>
        </p:nvGrpSpPr>
        <p:grpSpPr>
          <a:xfrm>
            <a:off x="6268521" y="2834621"/>
            <a:ext cx="1075937" cy="1047989"/>
            <a:chOff x="5926225" y="921350"/>
            <a:chExt cx="517800" cy="504350"/>
          </a:xfrm>
        </p:grpSpPr>
        <p:sp>
          <p:nvSpPr>
            <p:cNvPr id="678" name="Google Shape;678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Google Shape;680;p39"/>
          <p:cNvSpPr/>
          <p:nvPr/>
        </p:nvSpPr>
        <p:spPr>
          <a:xfrm>
            <a:off x="6750834" y="3421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82" name="Google Shape;682;p3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0"/>
          <p:cNvSpPr txBox="1"/>
          <p:nvPr/>
        </p:nvSpPr>
        <p:spPr>
          <a:xfrm>
            <a:off x="960500" y="2374250"/>
            <a:ext cx="73275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uli Regular"/>
                <a:ea typeface="Muli Regular"/>
                <a:cs typeface="Muli Regular"/>
                <a:sym typeface="Muli Regular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dk1"/>
                </a:highlight>
                <a:latin typeface="Muli Regular"/>
                <a:ea typeface="Muli Regular"/>
                <a:cs typeface="Muli Regular"/>
                <a:sym typeface="Muli Regular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dk1"/>
              </a:highlight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688" name="Google Shape;688;p40"/>
          <p:cNvSpPr txBox="1"/>
          <p:nvPr/>
        </p:nvSpPr>
        <p:spPr>
          <a:xfrm>
            <a:off x="8013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1C232"/>
                </a:solidFill>
              </a:rPr>
              <a:t>😉</a:t>
            </a:r>
            <a:endParaRPr sz="9600">
              <a:solidFill>
                <a:srgbClr val="F1C232"/>
              </a:solidFill>
            </a:endParaRPr>
          </a:p>
        </p:txBody>
      </p:sp>
      <p:sp>
        <p:nvSpPr>
          <p:cNvPr id="689" name="Google Shape;689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690" name="Google Shape;690;p40"/>
          <p:cNvSpPr txBox="1">
            <a:spLocks noGrp="1"/>
          </p:cNvSpPr>
          <p:nvPr>
            <p:ph type="body" idx="4294967295"/>
          </p:nvPr>
        </p:nvSpPr>
        <p:spPr>
          <a:xfrm>
            <a:off x="2429125" y="780225"/>
            <a:ext cx="60513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r>
              <a:rPr lang="en" sz="1400"/>
              <a:t/>
            </a:r>
            <a:br>
              <a:rPr lang="en" sz="1400"/>
            </a:br>
            <a:r>
              <a:rPr lang="en" sz="1400"/>
              <a:t>And of course it resizes without losing quality.</a:t>
            </a:r>
            <a:br>
              <a:rPr lang="en" sz="1400"/>
            </a:br>
            <a:r>
              <a:rPr lang="en" sz="1400"/>
              <a:t/>
            </a:r>
            <a:br>
              <a:rPr lang="en" sz="1400"/>
            </a:br>
            <a:r>
              <a:rPr lang="en" sz="1400"/>
              <a:t>How? Follow Google instructions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618536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Đối tượng và phạm vi nghiên cứu</a:t>
            </a:r>
            <a:endParaRPr dirty="0"/>
          </a:p>
        </p:txBody>
      </p:sp>
      <p:sp>
        <p:nvSpPr>
          <p:cNvPr id="273" name="Google Shape;273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9" name="Google Shape;104;p18"/>
          <p:cNvSpPr txBox="1">
            <a:spLocks/>
          </p:cNvSpPr>
          <p:nvPr/>
        </p:nvSpPr>
        <p:spPr>
          <a:xfrm>
            <a:off x="580549" y="1352550"/>
            <a:ext cx="6894307" cy="36113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Đối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tượng</a:t>
            </a:r>
            <a:endParaRPr lang="vi-VN" sz="2400" dirty="0">
              <a:solidFill>
                <a:srgbClr val="FFFFFF"/>
              </a:solidFill>
              <a:latin typeface="Muli" pitchFamily="2" charset="0"/>
              <a:sym typeface="Muli Regular"/>
            </a:endParaRPr>
          </a:p>
          <a:p>
            <a:pPr lvl="0" defTabSz="344488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vi-VN" sz="2400" dirty="0">
                <a:solidFill>
                  <a:srgbClr val="FFFFFF"/>
                </a:solidFill>
                <a:latin typeface="Muli" pitchFamily="2" charset="0"/>
                <a:sym typeface="Muli Regular"/>
              </a:rPr>
              <a:t>	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Ứng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dụng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nền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tảng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Android,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các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thiết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bị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phần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cứng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,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cảm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biến</a:t>
            </a:r>
            <a:endParaRPr lang="en-US" sz="2400" dirty="0" smtClean="0">
              <a:solidFill>
                <a:srgbClr val="FFFFFF"/>
              </a:solidFill>
              <a:latin typeface="Muli" pitchFamily="2" charset="0"/>
              <a:sym typeface="Muli Regular"/>
            </a:endParaRPr>
          </a:p>
          <a:p>
            <a:pPr lvl="0" defTabSz="344488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latin typeface="Muli" pitchFamily="2" charset="0"/>
                <a:sym typeface="Muli Regular"/>
              </a:rPr>
              <a:t>	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Cơ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chế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hoạt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động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của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hệ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thống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khởi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động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xe</a:t>
            </a:r>
            <a:endParaRPr lang="vi-VN" sz="2400" dirty="0">
              <a:solidFill>
                <a:srgbClr val="FFFFFF"/>
              </a:solidFill>
              <a:latin typeface="Muli" pitchFamily="2" charset="0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Phạm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vi</a:t>
            </a:r>
            <a:endParaRPr lang="vi-VN" sz="2400" dirty="0">
              <a:solidFill>
                <a:srgbClr val="FFFFFF"/>
              </a:solidFill>
              <a:latin typeface="Muli" pitchFamily="2" charset="0"/>
              <a:sym typeface="Muli Regular"/>
            </a:endParaRPr>
          </a:p>
          <a:p>
            <a:pPr lvl="0" defTabSz="344488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vi-VN" sz="2400" dirty="0">
                <a:solidFill>
                  <a:srgbClr val="FFFFFF"/>
                </a:solidFill>
                <a:latin typeface="Muli" pitchFamily="2" charset="0"/>
                <a:sym typeface="Muli Regular"/>
              </a:rPr>
              <a:t>	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Thử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nghiệm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trên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mô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hình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xe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điện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đồ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chơi</a:t>
            </a:r>
            <a:endParaRPr lang="en-US" sz="2400" dirty="0" smtClean="0">
              <a:solidFill>
                <a:srgbClr val="FFFFFF"/>
              </a:solidFill>
              <a:latin typeface="Muli" pitchFamily="2" charset="0"/>
              <a:sym typeface="Muli Regular"/>
            </a:endParaRPr>
          </a:p>
          <a:p>
            <a:pPr lvl="0" defTabSz="344488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latin typeface="Muli" pitchFamily="2" charset="0"/>
                <a:sym typeface="Muli Regular"/>
              </a:rPr>
              <a:t>	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Quản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lý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trên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mô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hình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giả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thiết</a:t>
            </a:r>
            <a:endParaRPr lang="en-US" sz="2400" dirty="0" smtClean="0">
              <a:solidFill>
                <a:srgbClr val="FFFFFF"/>
              </a:solidFill>
              <a:latin typeface="Muli" pitchFamily="2" charset="0"/>
              <a:sym typeface="Muli Regular"/>
            </a:endParaRPr>
          </a:p>
          <a:p>
            <a:pPr lvl="1" defTabSz="344488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vi-VN" sz="2400" dirty="0">
              <a:solidFill>
                <a:srgbClr val="FFFFFF"/>
              </a:solidFill>
              <a:latin typeface="Muli" pitchFamily="2" charset="0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7854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032750"/>
            <a:ext cx="3332700" cy="198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Nội dung nghiên cứu</a:t>
            </a:r>
            <a:endParaRPr sz="4800" dirty="0"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013350"/>
            <a:ext cx="3332700" cy="109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Muli" pitchFamily="2" charset="0"/>
              </a:rPr>
              <a:t>&lt;Chú thích gì đó cho ngầu&gt;</a:t>
            </a:r>
            <a:endParaRPr sz="1800" dirty="0">
              <a:latin typeface="Muli" pitchFamily="2" charset="0"/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46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Nghiên cứu lý thuyết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dirty="0" smtClean="0">
                <a:latin typeface="Muli" pitchFamily="2" charset="0"/>
              </a:rPr>
              <a:t>Flutter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dirty="0" smtClean="0">
                <a:latin typeface="Muli" pitchFamily="2" charset="0"/>
              </a:rPr>
              <a:t>Dart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dirty="0" smtClean="0">
                <a:latin typeface="Muli" pitchFamily="2" charset="0"/>
              </a:rPr>
              <a:t>Firebase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dirty="0" err="1" smtClean="0">
                <a:latin typeface="Muli" pitchFamily="2" charset="0"/>
              </a:rPr>
              <a:t>Nồng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độ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cồn</a:t>
            </a:r>
            <a:endParaRPr lang="en-US" dirty="0" smtClean="0">
              <a:latin typeface="Muli" pitchFamily="2" charset="0"/>
            </a:endParaRP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 err="1" smtClean="0">
                <a:latin typeface="Muli" pitchFamily="2" charset="0"/>
              </a:rPr>
              <a:t>Có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nên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bỏ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bớt</a:t>
            </a:r>
            <a:r>
              <a:rPr lang="en-US" dirty="0" smtClean="0">
                <a:latin typeface="Muli" pitchFamily="2" charset="0"/>
              </a:rPr>
              <a:t> slide </a:t>
            </a:r>
            <a:r>
              <a:rPr lang="en-US" dirty="0" err="1" smtClean="0">
                <a:latin typeface="Muli" pitchFamily="2" charset="0"/>
              </a:rPr>
              <a:t>nà</a:t>
            </a:r>
            <a:r>
              <a:rPr lang="en-US" dirty="0" err="1" smtClean="0">
                <a:latin typeface="Muli" pitchFamily="2" charset="0"/>
              </a:rPr>
              <a:t>y</a:t>
            </a:r>
            <a:r>
              <a:rPr lang="en-US" dirty="0" smtClean="0">
                <a:latin typeface="Muli" pitchFamily="2" charset="0"/>
              </a:rPr>
              <a:t> ? ._.</a:t>
            </a:r>
            <a:endParaRPr dirty="0">
              <a:latin typeface="Muli" pitchFamily="2" charset="0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048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03;p18"/>
          <p:cNvSpPr txBox="1">
            <a:spLocks/>
          </p:cNvSpPr>
          <p:nvPr/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="b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 err="1" smtClean="0">
                <a:solidFill>
                  <a:schemeClr val="bg1"/>
                </a:solidFill>
                <a:latin typeface="Lexend Deca" pitchFamily="2" charset="0"/>
                <a:cs typeface="Lexend Deca" pitchFamily="2" charset="0"/>
              </a:rPr>
              <a:t>Thiết</a:t>
            </a:r>
            <a:r>
              <a:rPr lang="en-US" sz="3200" dirty="0" smtClean="0">
                <a:solidFill>
                  <a:schemeClr val="bg1"/>
                </a:solidFill>
                <a:latin typeface="Lexend Deca" pitchFamily="2" charset="0"/>
                <a:cs typeface="Lexend Deca" pitchFamily="2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Lexend Deca" pitchFamily="2" charset="0"/>
                <a:cs typeface="Lexend Deca" pitchFamily="2" charset="0"/>
              </a:rPr>
              <a:t>kế</a:t>
            </a:r>
            <a:r>
              <a:rPr lang="en-US" sz="3200" dirty="0" smtClean="0">
                <a:solidFill>
                  <a:schemeClr val="bg1"/>
                </a:solidFill>
                <a:latin typeface="Lexend Deca" pitchFamily="2" charset="0"/>
                <a:cs typeface="Lexend Deca" pitchFamily="2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Lexend Deca" pitchFamily="2" charset="0"/>
                <a:cs typeface="Lexend Deca" pitchFamily="2" charset="0"/>
              </a:rPr>
              <a:t>hệ</a:t>
            </a:r>
            <a:r>
              <a:rPr lang="en-US" sz="3200" dirty="0" smtClean="0">
                <a:solidFill>
                  <a:schemeClr val="bg1"/>
                </a:solidFill>
                <a:latin typeface="Lexend Deca" pitchFamily="2" charset="0"/>
                <a:cs typeface="Lexend Deca" pitchFamily="2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Lexend Deca" pitchFamily="2" charset="0"/>
                <a:cs typeface="Lexend Deca" pitchFamily="2" charset="0"/>
              </a:rPr>
              <a:t>thống</a:t>
            </a:r>
            <a:endParaRPr lang="en-US" sz="3200" dirty="0">
              <a:solidFill>
                <a:schemeClr val="bg1"/>
              </a:solidFill>
              <a:latin typeface="Lexend Deca" pitchFamily="2" charset="0"/>
              <a:cs typeface="Lexend Deca" pitchFamily="2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88" y="1063375"/>
            <a:ext cx="7388448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8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nút</a:t>
            </a:r>
            <a:r>
              <a:rPr lang="en-US" dirty="0" smtClean="0"/>
              <a:t> </a:t>
            </a:r>
            <a:r>
              <a:rPr lang="en-US" dirty="0" err="1" smtClean="0"/>
              <a:t>cảm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Muli" pitchFamily="2" charset="0"/>
              </a:rPr>
              <a:t>Vi </a:t>
            </a:r>
            <a:r>
              <a:rPr lang="en-US" dirty="0" err="1" smtClean="0">
                <a:latin typeface="Muli" pitchFamily="2" charset="0"/>
              </a:rPr>
              <a:t>xử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lý</a:t>
            </a:r>
            <a:r>
              <a:rPr lang="en-US" dirty="0" smtClean="0">
                <a:latin typeface="Muli" pitchFamily="2" charset="0"/>
              </a:rPr>
              <a:t> ESP8266</a:t>
            </a:r>
          </a:p>
          <a:p>
            <a:r>
              <a:rPr lang="en-US" dirty="0" err="1" smtClean="0">
                <a:latin typeface="Muli" pitchFamily="2" charset="0"/>
              </a:rPr>
              <a:t>Cảm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biến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đo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cồn</a:t>
            </a:r>
            <a:r>
              <a:rPr lang="en-US" dirty="0" smtClean="0">
                <a:latin typeface="Muli" pitchFamily="2" charset="0"/>
              </a:rPr>
              <a:t> MQ3</a:t>
            </a:r>
          </a:p>
          <a:p>
            <a:r>
              <a:rPr lang="en-US" dirty="0" smtClean="0">
                <a:latin typeface="Muli" pitchFamily="2" charset="0"/>
              </a:rPr>
              <a:t>Relay </a:t>
            </a:r>
            <a:r>
              <a:rPr lang="en-US" dirty="0" err="1" smtClean="0">
                <a:latin typeface="Muli" pitchFamily="2" charset="0"/>
              </a:rPr>
              <a:t>kích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hoạt</a:t>
            </a:r>
            <a:r>
              <a:rPr lang="en-US" dirty="0" smtClean="0">
                <a:latin typeface="Muli" pitchFamily="2" charset="0"/>
              </a:rPr>
              <a:t>/</a:t>
            </a:r>
            <a:r>
              <a:rPr lang="en-US" dirty="0" err="1" smtClean="0">
                <a:latin typeface="Muli" pitchFamily="2" charset="0"/>
              </a:rPr>
              <a:t>ngắt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hệ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thống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xe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và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chuông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báo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động</a:t>
            </a:r>
            <a:endParaRPr lang="en-US" dirty="0" smtClean="0">
              <a:latin typeface="Muli" pitchFamily="2" charset="0"/>
            </a:endParaRPr>
          </a:p>
          <a:p>
            <a:r>
              <a:rPr lang="en-US" dirty="0" err="1" smtClean="0">
                <a:latin typeface="Muli" pitchFamily="2" charset="0"/>
              </a:rPr>
              <a:t>Cấu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hình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wifi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thông</a:t>
            </a:r>
            <a:r>
              <a:rPr lang="en-US" dirty="0" smtClean="0">
                <a:latin typeface="Muli" pitchFamily="2" charset="0"/>
              </a:rPr>
              <a:t> qua </a:t>
            </a:r>
            <a:r>
              <a:rPr lang="en-US" dirty="0" err="1" smtClean="0">
                <a:latin typeface="Muli" pitchFamily="2" charset="0"/>
              </a:rPr>
              <a:t>SmartConfig</a:t>
            </a:r>
            <a:endParaRPr lang="en-US" dirty="0" smtClean="0">
              <a:latin typeface="Muli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1146413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1800</Words>
  <Application>Microsoft Office PowerPoint</Application>
  <PresentationFormat>On-screen Show (16:9)</PresentationFormat>
  <Paragraphs>283</Paragraphs>
  <Slides>43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Muli Regular</vt:lpstr>
      <vt:lpstr>Muli</vt:lpstr>
      <vt:lpstr>Calibri</vt:lpstr>
      <vt:lpstr>Wingdings</vt:lpstr>
      <vt:lpstr>Lexend Deca</vt:lpstr>
      <vt:lpstr>Arial</vt:lpstr>
      <vt:lpstr>Aliena template</vt:lpstr>
      <vt:lpstr>Báo cáo đề tài NCKH sinh viên 2019-2020 HỆ THỐNG QUẢN LÝ &amp;  KIỂM TRA TRẠNG THÁI CỦA TÀI XẾ KHI LƯU THÔNG</vt:lpstr>
      <vt:lpstr>Outline</vt:lpstr>
      <vt:lpstr>Lý do chọn đề tài</vt:lpstr>
      <vt:lpstr>Mục tiêu đề tài</vt:lpstr>
      <vt:lpstr>Đối tượng và phạm vi nghiên cứu</vt:lpstr>
      <vt:lpstr>Nội dung nghiên cứu</vt:lpstr>
      <vt:lpstr>Nghiên cứu lý thuyết</vt:lpstr>
      <vt:lpstr>PowerPoint Presentation</vt:lpstr>
      <vt:lpstr>Thiết kế nút cảm biến</vt:lpstr>
      <vt:lpstr>Thiết kế ứng dụng di động</vt:lpstr>
      <vt:lpstr>Kết quả thu được</vt:lpstr>
      <vt:lpstr>Kết luận và kiến nghị</vt:lpstr>
      <vt:lpstr>Kết luận</vt:lpstr>
      <vt:lpstr>Kiến nghị</vt:lpstr>
      <vt:lpstr>Tài liệu tham khảo</vt:lpstr>
      <vt:lpstr>Thanks!</vt:lpstr>
      <vt:lpstr>Instructions for use</vt:lpstr>
      <vt:lpstr>Hello!</vt:lpstr>
      <vt:lpstr>PowerPoint Presentation</vt:lpstr>
      <vt:lpstr>1. Transition headline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PowerPoint Presentation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Extra resources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đề tài NCKH sinh viên 2019-2020 HỆ THỐNG QUẢN LÝ &amp; KIỂM TRA TRẠNG THÁI CỦA TÀI XẾ KHI LƯU THÔNG</dc:title>
  <cp:lastModifiedBy>DELL</cp:lastModifiedBy>
  <cp:revision>30</cp:revision>
  <dcterms:modified xsi:type="dcterms:W3CDTF">2019-12-12T12:01:33Z</dcterms:modified>
</cp:coreProperties>
</file>